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</p:sldMasterIdLst>
  <p:sldIdLst>
    <p:sldId id="271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71" d="100"/>
          <a:sy n="71" d="100"/>
        </p:scale>
        <p:origin x="4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15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366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83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Ligh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DF429E0-A084-4C71-8AEE-3620CD740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3746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427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91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45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937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14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273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01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67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FB2E9E2-65DD-4DF2-9C75-68B39EE5F169}" type="datetimeFigureOut">
              <a:rPr lang="en-GB" smtClean="0"/>
              <a:t>09/08/2019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28EE7B0-690C-4A27-8647-726CDE55B71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3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9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E6AC91C-F17B-412C-AEFF-03E6D4D22D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Triangle 14">
            <a:extLst>
              <a:ext uri="{FF2B5EF4-FFF2-40B4-BE49-F238E27FC236}">
                <a16:creationId xmlns="" xmlns:a16="http://schemas.microsoft.com/office/drawing/2014/main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="" xmlns:a16="http://schemas.microsoft.com/office/drawing/2014/main" id="{B79B31D1-F3A7-463C-A437-41CFF34889EF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arallelogram 20">
            <a:extLst>
              <a:ext uri="{FF2B5EF4-FFF2-40B4-BE49-F238E27FC236}">
                <a16:creationId xmlns="" xmlns:a16="http://schemas.microsoft.com/office/drawing/2014/main" id="{8697F764-76EC-42E1-A9D3-89237A6913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arallelogram 21">
            <a:extLst>
              <a:ext uri="{FF2B5EF4-FFF2-40B4-BE49-F238E27FC236}">
                <a16:creationId xmlns="" xmlns:a16="http://schemas.microsoft.com/office/drawing/2014/main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Parallelogram 22">
            <a:extLst>
              <a:ext uri="{FF2B5EF4-FFF2-40B4-BE49-F238E27FC236}">
                <a16:creationId xmlns="" xmlns:a16="http://schemas.microsoft.com/office/drawing/2014/main" id="{E480EA51-5D7A-4F65-908F-E1A9049A7EB2}"/>
              </a:ext>
            </a:extLst>
          </p:cNvPr>
          <p:cNvSpPr/>
          <p:nvPr/>
        </p:nvSpPr>
        <p:spPr>
          <a:xfrm>
            <a:off x="1738301" y="25823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ube 23">
            <a:extLst>
              <a:ext uri="{FF2B5EF4-FFF2-40B4-BE49-F238E27FC236}">
                <a16:creationId xmlns="" xmlns:a16="http://schemas.microsoft.com/office/drawing/2014/main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="" xmlns:a16="http://schemas.microsoft.com/office/drawing/2014/main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98E7460-12A7-48CD-BBFC-3EF9D5855D9B}"/>
              </a:ext>
            </a:extLst>
          </p:cNvPr>
          <p:cNvSpPr txBox="1"/>
          <p:nvPr/>
        </p:nvSpPr>
        <p:spPr>
          <a:xfrm>
            <a:off x="7896199" y="4145244"/>
            <a:ext cx="2563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pc="300" dirty="0" smtClean="0">
                <a:solidFill>
                  <a:schemeClr val="accent2">
                    <a:lumMod val="50000"/>
                    <a:alpha val="80000"/>
                  </a:schemeClr>
                </a:solidFill>
                <a:effectLst>
                  <a:outerShdw blurRad="4826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   PALANIVEL</a:t>
            </a:r>
            <a:endParaRPr lang="id-ID" sz="2400" spc="300" dirty="0">
              <a:solidFill>
                <a:schemeClr val="accent2">
                  <a:lumMod val="50000"/>
                  <a:alpha val="80000"/>
                </a:schemeClr>
              </a:solidFill>
              <a:effectLst>
                <a:outerShdw blurRad="482600" sx="102000" sy="102000" algn="ctr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="" xmlns:a16="http://schemas.microsoft.com/office/drawing/2014/main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="" xmlns:a16="http://schemas.microsoft.com/office/drawing/2014/main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="" xmlns:a16="http://schemas.microsoft.com/office/drawing/2014/main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="" xmlns:a16="http://schemas.microsoft.com/office/drawing/2014/main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="" xmlns:a16="http://schemas.microsoft.com/office/drawing/2014/main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="" xmlns:a16="http://schemas.microsoft.com/office/drawing/2014/main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="" xmlns:a16="http://schemas.microsoft.com/office/drawing/2014/main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="" xmlns:a16="http://schemas.microsoft.com/office/drawing/2014/main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="" xmlns:a16="http://schemas.microsoft.com/office/drawing/2014/main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="" xmlns:a16="http://schemas.microsoft.com/office/drawing/2014/main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="" xmlns:a16="http://schemas.microsoft.com/office/drawing/2014/main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="" xmlns:a16="http://schemas.microsoft.com/office/drawing/2014/main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="" xmlns:a16="http://schemas.microsoft.com/office/drawing/2014/main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="" xmlns:a16="http://schemas.microsoft.com/office/drawing/2014/main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="" xmlns:a16="http://schemas.microsoft.com/office/drawing/2014/main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="" xmlns:a16="http://schemas.microsoft.com/office/drawing/2014/main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="" xmlns:a16="http://schemas.microsoft.com/office/drawing/2014/main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80D7CF0-9C8D-4CE8-89EB-E5A78E01CA01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="" xmlns:a16="http://schemas.microsoft.com/office/drawing/2014/main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="" xmlns:a16="http://schemas.microsoft.com/office/drawing/2014/main" id="{2F9E90AA-95CC-4258-8E81-6BBA79CDEA21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0BEE398-991F-4AC0-8DC7-2C9622E14152}"/>
              </a:ext>
            </a:extLst>
          </p:cNvPr>
          <p:cNvSpPr txBox="1"/>
          <p:nvPr/>
        </p:nvSpPr>
        <p:spPr>
          <a:xfrm>
            <a:off x="4375016" y="3059976"/>
            <a:ext cx="6553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>
              <a:defRPr sz="7200" spc="-150">
                <a:solidFill>
                  <a:schemeClr val="bg1"/>
                </a:solidFill>
                <a:effectLst>
                  <a:outerShdw blurRad="482600" sx="102000" sy="102000" algn="ctr" rotWithShape="0">
                    <a:prstClr val="black">
                      <a:alpha val="40000"/>
                    </a:prstClr>
                  </a:outerShdw>
                </a:effectLst>
                <a:latin typeface="Rajdhani" panose="02000000000000000000" pitchFamily="2" charset="0"/>
                <a:cs typeface="Rajdhani" panose="02000000000000000000" pitchFamily="2" charset="0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Rajdhani Bold" panose="02000000000000000000" pitchFamily="2" charset="0"/>
                <a:cs typeface="Rajdhani Bold" panose="02000000000000000000" pitchFamily="2" charset="0"/>
              </a:rPr>
              <a:t>NETWORKING</a:t>
            </a:r>
            <a:endParaRPr lang="id-ID" dirty="0">
              <a:solidFill>
                <a:schemeClr val="accent2">
                  <a:lumMod val="50000"/>
                </a:schemeClr>
              </a:solidFill>
              <a:latin typeface="Rajdhani Bold" panose="02000000000000000000" pitchFamily="2" charset="0"/>
              <a:cs typeface="Rajdhani 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2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8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31" grpId="0"/>
      <p:bldP spid="2" grpId="0" animBg="1"/>
      <p:bldP spid="2" grpId="1" animBg="1"/>
      <p:bldP spid="55" grpId="0" animBg="1"/>
      <p:bldP spid="55" grpId="1" animBg="1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xmlns="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xmlns="" id="{B79B31D1-F3A7-463C-A437-41CFF34889EF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xmlns="" id="{8697F764-76EC-42E1-A9D3-89237A6913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xmlns="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xmlns="" id="{E480EA51-5D7A-4F65-908F-E1A9049A7EB2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xmlns="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xmlns="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xmlns="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xmlns="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xmlns="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xmlns="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xmlns="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xmlns="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xmlns="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xmlns="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xmlns="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xmlns="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xmlns="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xmlns="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xmlns="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:a16="http://schemas.microsoft.com/office/drawing/2014/main" xmlns="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xmlns="" id="{8FD4C5D4-6F6D-4D45-9D3A-E3619A781AA2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80D7CF0-9C8D-4CE8-89EB-E5A78E01CA01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:a16="http://schemas.microsoft.com/office/drawing/2014/main" xmlns="" id="{2F9E90AA-95CC-4258-8E81-6BBA79CDEA21}"/>
              </a:ext>
            </a:extLst>
          </p:cNvPr>
          <p:cNvSpPr/>
          <p:nvPr/>
        </p:nvSpPr>
        <p:spPr>
          <a:xfrm rot="9900000">
            <a:off x="3352096" y="6125171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007664" y="1177948"/>
            <a:ext cx="8070127" cy="6011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Common LAN connectivity devices are:</a:t>
            </a:r>
            <a:endParaRPr lang="en-GB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047821" y="1772329"/>
            <a:ext cx="6984776" cy="432048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NIC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Switch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Router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Repeater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Hub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Bridge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Firewall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" grpId="0" animBg="1"/>
      <p:bldP spid="2" grpId="1" animBg="1"/>
      <p:bldP spid="3" grpId="0" animBg="1"/>
      <p:bldP spid="3" grpId="1" animBg="1"/>
      <p:bldP spid="55" grpId="0" animBg="1"/>
      <p:bldP spid="5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841911" y="338367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861AAD50-FC99-478D-859D-8E63D7C46436}"/>
              </a:ext>
            </a:extLst>
          </p:cNvPr>
          <p:cNvGrpSpPr/>
          <p:nvPr/>
        </p:nvGrpSpPr>
        <p:grpSpPr>
          <a:xfrm>
            <a:off x="5227511" y="1200382"/>
            <a:ext cx="1736978" cy="1736978"/>
            <a:chOff x="4978855" y="1517825"/>
            <a:chExt cx="2234290" cy="2234290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xmlns="" id="{E1F621E4-D23D-4643-B0C0-B6EB65BF0E84}"/>
                </a:ext>
              </a:extLst>
            </p:cNvPr>
            <p:cNvSpPr/>
            <p:nvPr/>
          </p:nvSpPr>
          <p:spPr>
            <a:xfrm>
              <a:off x="4978855" y="1517825"/>
              <a:ext cx="2234290" cy="2234290"/>
            </a:xfrm>
            <a:prstGeom prst="roundRect">
              <a:avLst>
                <a:gd name="adj" fmla="val 1121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51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723900" sx="102000" sy="102000" algn="ctr" rotWithShape="0">
                <a:schemeClr val="accent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xmlns="" id="{79619039-A254-4592-9EE6-67F3577EDF0A}"/>
                </a:ext>
              </a:extLst>
            </p:cNvPr>
            <p:cNvSpPr/>
            <p:nvPr/>
          </p:nvSpPr>
          <p:spPr>
            <a:xfrm>
              <a:off x="5030243" y="1517825"/>
              <a:ext cx="1952658" cy="1493881"/>
            </a:xfrm>
            <a:prstGeom prst="parallelogram">
              <a:avLst>
                <a:gd name="adj" fmla="val 74879"/>
              </a:avLst>
            </a:prstGeom>
            <a:gradFill flip="none" rotWithShape="1">
              <a:gsLst>
                <a:gs pos="0">
                  <a:schemeClr val="accent4">
                    <a:lumMod val="50000"/>
                    <a:alpha val="16000"/>
                  </a:schemeClr>
                </a:gs>
                <a:gs pos="94000">
                  <a:schemeClr val="accent1">
                    <a:lumMod val="20000"/>
                    <a:lumOff val="80000"/>
                    <a:alpha val="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xmlns="" id="{A53FBDBD-C8D7-4F8E-80DF-33245208192C}"/>
                </a:ext>
              </a:extLst>
            </p:cNvPr>
            <p:cNvSpPr/>
            <p:nvPr/>
          </p:nvSpPr>
          <p:spPr>
            <a:xfrm>
              <a:off x="5667425" y="2698843"/>
              <a:ext cx="1376736" cy="1053272"/>
            </a:xfrm>
            <a:prstGeom prst="parallelogram">
              <a:avLst>
                <a:gd name="adj" fmla="val 74879"/>
              </a:avLst>
            </a:prstGeom>
            <a:gradFill flip="none" rotWithShape="1">
              <a:gsLst>
                <a:gs pos="0">
                  <a:schemeClr val="accent4">
                    <a:lumMod val="50000"/>
                    <a:alpha val="16000"/>
                  </a:schemeClr>
                </a:gs>
                <a:gs pos="94000">
                  <a:schemeClr val="accent1">
                    <a:lumMod val="20000"/>
                    <a:lumOff val="80000"/>
                    <a:alpha val="4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9F5729-2D5E-4385-B396-C95EEA0228FA}"/>
              </a:ext>
            </a:extLst>
          </p:cNvPr>
          <p:cNvCxnSpPr>
            <a:cxnSpLocks/>
          </p:cNvCxnSpPr>
          <p:nvPr/>
        </p:nvCxnSpPr>
        <p:spPr>
          <a:xfrm>
            <a:off x="6096000" y="4965364"/>
            <a:ext cx="0" cy="86323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2207568" y="404664"/>
            <a:ext cx="7024744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NIC (Network Interface Card)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4" descr="http://study.com/cimages/multimages/16/network_interface_card_integrated_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27" y="1115982"/>
            <a:ext cx="743689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7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63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5296307" y="497778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2446221" y="5402532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C4E1EA82-57AC-445F-A222-3C9CD85A68AF}"/>
              </a:ext>
            </a:extLst>
          </p:cNvPr>
          <p:cNvGrpSpPr/>
          <p:nvPr/>
        </p:nvGrpSpPr>
        <p:grpSpPr>
          <a:xfrm>
            <a:off x="5227511" y="1200382"/>
            <a:ext cx="1736978" cy="1736978"/>
            <a:chOff x="5306517" y="1577612"/>
            <a:chExt cx="1736978" cy="173697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861AAD50-FC99-478D-859D-8E63D7C46436}"/>
                </a:ext>
              </a:extLst>
            </p:cNvPr>
            <p:cNvGrpSpPr/>
            <p:nvPr/>
          </p:nvGrpSpPr>
          <p:grpSpPr>
            <a:xfrm>
              <a:off x="5306517" y="1577612"/>
              <a:ext cx="1736978" cy="1736978"/>
              <a:chOff x="4978855" y="1517825"/>
              <a:chExt cx="2234290" cy="2234290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xmlns="" id="{E1F621E4-D23D-4643-B0C0-B6EB65BF0E84}"/>
                  </a:ext>
                </a:extLst>
              </p:cNvPr>
              <p:cNvSpPr/>
              <p:nvPr/>
            </p:nvSpPr>
            <p:spPr>
              <a:xfrm>
                <a:off x="4978855" y="1517825"/>
                <a:ext cx="2234290" cy="2234290"/>
              </a:xfrm>
              <a:prstGeom prst="roundRect">
                <a:avLst>
                  <a:gd name="adj" fmla="val 11210"/>
                </a:avLst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51000"/>
                    </a:schemeClr>
                  </a:gs>
                </a:gsLst>
                <a:lin ang="18900000" scaled="1"/>
              </a:gradFill>
              <a:ln>
                <a:noFill/>
              </a:ln>
              <a:effectLst>
                <a:outerShdw blurRad="723900" sx="102000" sy="102000" algn="ctr" rotWithShape="0">
                  <a:schemeClr val="accent1">
                    <a:alpha val="28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81" name="Parallelogram 80">
                <a:extLst>
                  <a:ext uri="{FF2B5EF4-FFF2-40B4-BE49-F238E27FC236}">
                    <a16:creationId xmlns:a16="http://schemas.microsoft.com/office/drawing/2014/main" xmlns="" id="{79619039-A254-4592-9EE6-67F3577EDF0A}"/>
                  </a:ext>
                </a:extLst>
              </p:cNvPr>
              <p:cNvSpPr/>
              <p:nvPr/>
            </p:nvSpPr>
            <p:spPr>
              <a:xfrm>
                <a:off x="5030243" y="1517825"/>
                <a:ext cx="1952658" cy="1493881"/>
              </a:xfrm>
              <a:prstGeom prst="parallelogram">
                <a:avLst>
                  <a:gd name="adj" fmla="val 74879"/>
                </a:avLst>
              </a:prstGeom>
              <a:gradFill flip="none" rotWithShape="1">
                <a:gsLst>
                  <a:gs pos="0">
                    <a:schemeClr val="accent4">
                      <a:lumMod val="50000"/>
                      <a:alpha val="16000"/>
                    </a:schemeClr>
                  </a:gs>
                  <a:gs pos="94000">
                    <a:schemeClr val="accent1">
                      <a:lumMod val="20000"/>
                      <a:lumOff val="80000"/>
                      <a:alpha val="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Parallelogram 81">
                <a:extLst>
                  <a:ext uri="{FF2B5EF4-FFF2-40B4-BE49-F238E27FC236}">
                    <a16:creationId xmlns:a16="http://schemas.microsoft.com/office/drawing/2014/main" xmlns="" id="{A53FBDBD-C8D7-4F8E-80DF-33245208192C}"/>
                  </a:ext>
                </a:extLst>
              </p:cNvPr>
              <p:cNvSpPr/>
              <p:nvPr/>
            </p:nvSpPr>
            <p:spPr>
              <a:xfrm>
                <a:off x="5667425" y="2698843"/>
                <a:ext cx="1376736" cy="1053272"/>
              </a:xfrm>
              <a:prstGeom prst="parallelogram">
                <a:avLst>
                  <a:gd name="adj" fmla="val 74879"/>
                </a:avLst>
              </a:prstGeom>
              <a:gradFill flip="none" rotWithShape="1">
                <a:gsLst>
                  <a:gs pos="0">
                    <a:schemeClr val="accent4">
                      <a:lumMod val="50000"/>
                      <a:alpha val="16000"/>
                    </a:schemeClr>
                  </a:gs>
                  <a:gs pos="94000">
                    <a:schemeClr val="accent1">
                      <a:lumMod val="20000"/>
                      <a:lumOff val="80000"/>
                      <a:alpha val="4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DFFE9348-5B50-4751-8F32-914397B00B92}"/>
                </a:ext>
              </a:extLst>
            </p:cNvPr>
            <p:cNvSpPr/>
            <p:nvPr/>
          </p:nvSpPr>
          <p:spPr>
            <a:xfrm>
              <a:off x="5774095" y="1772481"/>
              <a:ext cx="184731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id-ID" sz="8800" dirty="0">
                <a:gradFill flip="none" rotWithShape="1"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/>
                    </a:gs>
                  </a:gsLst>
                  <a:lin ang="16200000" scaled="1"/>
                  <a:tileRect/>
                </a:gradFill>
                <a:latin typeface="Rajdhani Bold" panose="02000000000000000000" pitchFamily="2" charset="0"/>
                <a:ea typeface="Tahoma" panose="020B0604030504040204" pitchFamily="34" charset="0"/>
                <a:cs typeface="Rajdhani Bold" panose="02000000000000000000" pitchFamily="2" charset="0"/>
              </a:endParaRP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9F5729-2D5E-4385-B396-C95EEA0228FA}"/>
              </a:ext>
            </a:extLst>
          </p:cNvPr>
          <p:cNvCxnSpPr>
            <a:cxnSpLocks/>
          </p:cNvCxnSpPr>
          <p:nvPr/>
        </p:nvCxnSpPr>
        <p:spPr>
          <a:xfrm>
            <a:off x="6096000" y="4965364"/>
            <a:ext cx="0" cy="86323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2371571" y="620688"/>
            <a:ext cx="702474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Wireless NIC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4" descr="http://c1.neweggimages.com/BizIntell/category/31/buy/image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7" y="2132856"/>
            <a:ext cx="55238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computer-hardware-explained.com/image-files/usb-wireless-network-adap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1386829"/>
            <a:ext cx="24860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/>
          <p:cNvSpPr txBox="1"/>
          <p:nvPr/>
        </p:nvSpPr>
        <p:spPr>
          <a:xfrm>
            <a:off x="4223792" y="515719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Adapter Card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472264" y="414908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USB</a:t>
            </a:r>
          </a:p>
        </p:txBody>
      </p: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61194" y="5953971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676514" y="1253451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545873" y="3913668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4619444" y="364193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2738395" y="6075754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1" name="Rectangle 50"/>
          <p:cNvSpPr/>
          <p:nvPr/>
        </p:nvSpPr>
        <p:spPr>
          <a:xfrm>
            <a:off x="3102110" y="528356"/>
            <a:ext cx="750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Hub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2" descr="09_PIN_SG_Chapter_03_0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9"/>
          <a:stretch/>
        </p:blipFill>
        <p:spPr bwMode="auto">
          <a:xfrm>
            <a:off x="1547395" y="1349494"/>
            <a:ext cx="2808405" cy="15078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7430240" y="721381"/>
            <a:ext cx="1075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Bridge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54" name="Picture 2" descr="09_PIN_SG_Chapter_03_08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18307" r="6396" b="18984"/>
          <a:stretch/>
        </p:blipFill>
        <p:spPr bwMode="auto">
          <a:xfrm>
            <a:off x="6251214" y="1209812"/>
            <a:ext cx="2699971" cy="146304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/>
          <p:cNvSpPr/>
          <p:nvPr/>
        </p:nvSpPr>
        <p:spPr>
          <a:xfrm>
            <a:off x="2976275" y="3062238"/>
            <a:ext cx="1452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Repeater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56" name="Picture 2" descr="09_PIN_SG_Chapter_03_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55" y="3645024"/>
            <a:ext cx="2846040" cy="210355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t1.gstatic.com/images?q=tbn:ANd9GcTojfB0GHTYr4MzXg2bQA7wMf3u_li1t9AXidGie1Jo1FuuVQz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632" y="3862905"/>
            <a:ext cx="3795337" cy="190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7410483" y="3293070"/>
            <a:ext cx="1091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Switch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103630" y="1503257"/>
            <a:ext cx="418678" cy="543016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9F5729-2D5E-4385-B396-C95EEA0228FA}"/>
              </a:ext>
            </a:extLst>
          </p:cNvPr>
          <p:cNvCxnSpPr>
            <a:cxnSpLocks/>
          </p:cNvCxnSpPr>
          <p:nvPr/>
        </p:nvCxnSpPr>
        <p:spPr>
          <a:xfrm>
            <a:off x="6096000" y="4965364"/>
            <a:ext cx="0" cy="86323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4" descr="http://www.techpin.com/wp-content/uploads/2008/11/november-giveaway-win-a-linksys-cisco-wireless-g-broadband-ro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47" y="1772816"/>
            <a:ext cx="3186842" cy="318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cisco.com/en/US/prod/routers/ps5854/ps6018/prod_large_photo0900aecd8016fb4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" t="17096" r="2481" b="8147"/>
          <a:stretch/>
        </p:blipFill>
        <p:spPr bwMode="auto">
          <a:xfrm>
            <a:off x="2063552" y="1154362"/>
            <a:ext cx="5459104" cy="19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4265221" y="692697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Router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176121" y="4542237"/>
            <a:ext cx="23759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Wireless</a:t>
            </a:r>
            <a:r>
              <a:rPr lang="en-US" altLang="en-US" sz="2400" dirty="0">
                <a:latin typeface="Arial" charset="0"/>
                <a:cs typeface="Arial" charset="0"/>
              </a:rPr>
              <a:t> Router</a:t>
            </a:r>
            <a:endParaRPr lang="en-GB" sz="2400" dirty="0">
              <a:latin typeface="Arial" charset="0"/>
              <a:cs typeface="Arial" charset="0"/>
            </a:endParaRPr>
          </a:p>
        </p:txBody>
      </p:sp>
      <p:pic>
        <p:nvPicPr>
          <p:cNvPr id="55" name="Picture 6" descr="http://t0.gstatic.com/images?q=tbn:ANd9GcRv7xXLZNYmabu_Y-yLgA2ps6VvNKWDfveUWVG_nb4-wSUlFOfTw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4005065"/>
            <a:ext cx="4104456" cy="233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3641492" y="3575750"/>
            <a:ext cx="1247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Firewall</a:t>
            </a:r>
            <a:endParaRPr lang="en-GB" sz="2400" dirty="0">
              <a:solidFill>
                <a:schemeClr val="accent2">
                  <a:lumMod val="75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7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63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xmlns="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xmlns="" id="{B79B31D1-F3A7-463C-A437-41CFF34889EF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xmlns="" id="{8697F764-76EC-42E1-A9D3-89237A6913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xmlns="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xmlns="" id="{E480EA51-5D7A-4F65-908F-E1A9049A7EB2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xmlns="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xmlns="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xmlns="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xmlns="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xmlns="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xmlns="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xmlns="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xmlns="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xmlns="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xmlns="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xmlns="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xmlns="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xmlns="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xmlns="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xmlns="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:a16="http://schemas.microsoft.com/office/drawing/2014/main" xmlns="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xmlns="" id="{8FD4C5D4-6F6D-4D45-9D3A-E3619A781AA2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80D7CF0-9C8D-4CE8-89EB-E5A78E01CA01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:a16="http://schemas.microsoft.com/office/drawing/2014/main" xmlns="" id="{2F9E90AA-95CC-4258-8E81-6BBA79CDEA21}"/>
              </a:ext>
            </a:extLst>
          </p:cNvPr>
          <p:cNvSpPr/>
          <p:nvPr/>
        </p:nvSpPr>
        <p:spPr>
          <a:xfrm rot="9900000">
            <a:off x="2820097" y="6138066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4" name="TextBox 3"/>
          <p:cNvSpPr txBox="1"/>
          <p:nvPr/>
        </p:nvSpPr>
        <p:spPr>
          <a:xfrm>
            <a:off x="7415796" y="3284911"/>
            <a:ext cx="2594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           Thank</a:t>
            </a:r>
            <a:r>
              <a:rPr lang="en-US" sz="4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accent2">
                    <a:lumMod val="75000"/>
                  </a:schemeClr>
                </a:solidFill>
              </a:rPr>
              <a:t>You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8" name="Picture 47" descr="http://sairamcommodity.com/images/needhel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783" y="1979106"/>
            <a:ext cx="3240360" cy="387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68547" y="1437424"/>
            <a:ext cx="2874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</a:rPr>
              <a:t>Any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" grpId="0" animBg="1"/>
      <p:bldP spid="2" grpId="1" animBg="1"/>
      <p:bldP spid="3" grpId="0" animBg="1"/>
      <p:bldP spid="3" grpId="1" animBg="1"/>
      <p:bldP spid="55" grpId="0" animBg="1"/>
      <p:bldP spid="5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9F5729-2D5E-4385-B396-C95EEA0228FA}"/>
              </a:ext>
            </a:extLst>
          </p:cNvPr>
          <p:cNvCxnSpPr>
            <a:cxnSpLocks/>
          </p:cNvCxnSpPr>
          <p:nvPr/>
        </p:nvCxnSpPr>
        <p:spPr>
          <a:xfrm>
            <a:off x="6096000" y="4965364"/>
            <a:ext cx="0" cy="86323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 txBox="1">
            <a:spLocks/>
          </p:cNvSpPr>
          <p:nvPr/>
        </p:nvSpPr>
        <p:spPr>
          <a:xfrm>
            <a:off x="953975" y="620688"/>
            <a:ext cx="9720072" cy="1499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Basics of Networking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969208" y="2097819"/>
            <a:ext cx="9720073" cy="402336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300" dirty="0">
                <a:latin typeface="Arial" charset="0"/>
                <a:cs typeface="Arial" charset="0"/>
              </a:rPr>
              <a:t>A</a:t>
            </a:r>
            <a:r>
              <a:rPr lang="en-US" sz="1400" dirty="0" smtClean="0">
                <a:latin typeface="Arial" charset="0"/>
                <a:cs typeface="Arial" charset="0"/>
              </a:rPr>
              <a:t> </a:t>
            </a:r>
            <a:r>
              <a:rPr lang="en-US" sz="2400" dirty="0" smtClean="0">
                <a:latin typeface="Arial" charset="0"/>
                <a:cs typeface="Arial" charset="0"/>
              </a:rPr>
              <a:t>network is a collection of computing devices.</a:t>
            </a:r>
          </a:p>
          <a:p>
            <a:pPr>
              <a:defRPr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These devices communicate by exchanging data over a wired or wireless medium</a:t>
            </a:r>
            <a:endParaRPr lang="en-US" altLang="en-US" sz="2400" dirty="0" smtClean="0">
              <a:latin typeface="Arial" charset="0"/>
              <a:cs typeface="Arial" charset="0"/>
            </a:endParaRPr>
          </a:p>
          <a:p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 smtClean="0">
                <a:latin typeface="Arial" charset="0"/>
                <a:cs typeface="Arial" charset="0"/>
              </a:rPr>
              <a:t>Types of Networks</a:t>
            </a:r>
          </a:p>
          <a:p>
            <a:pPr marL="68580" indent="0">
              <a:buFont typeface="Tw Cen MT" panose="020B0602020104020603" pitchFamily="34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r>
              <a:rPr lang="en-US" sz="2400" dirty="0" smtClean="0"/>
              <a:t>Local Area Network (LAN)</a:t>
            </a:r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r>
              <a:rPr lang="en-US" sz="2400" dirty="0" smtClean="0"/>
              <a:t>Metropolitan Area Network (MAN)</a:t>
            </a:r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r>
              <a:rPr lang="en-US" sz="2400" dirty="0" smtClean="0"/>
              <a:t>Controller Area Network (CAN)</a:t>
            </a:r>
          </a:p>
          <a:p>
            <a:pPr lvl="1">
              <a:defRPr/>
            </a:pPr>
            <a:endParaRPr lang="en-US" sz="2400" dirty="0" smtClean="0"/>
          </a:p>
          <a:p>
            <a:pPr lvl="1">
              <a:defRPr/>
            </a:pPr>
            <a:r>
              <a:rPr lang="en-US" sz="2400" dirty="0" smtClean="0"/>
              <a:t>Wide Area Network (WAN)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26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31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36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42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517746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1805732" y="1261228"/>
            <a:ext cx="7754545" cy="68555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Types of Networks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2" descr="07_PIN_SG_Chapter_01_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49" y="2197332"/>
            <a:ext cx="4536504" cy="281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07_PIN_SG_Chapter_01_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20" y="2197332"/>
            <a:ext cx="4752527" cy="281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2391517" y="5149660"/>
            <a:ext cx="17643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latin typeface="Arial" charset="0"/>
                <a:cs typeface="Arial" charset="0"/>
              </a:rPr>
              <a:t>LAN</a:t>
            </a:r>
            <a:endParaRPr lang="en-GB" dirty="0"/>
          </a:p>
        </p:txBody>
      </p:sp>
      <p:sp>
        <p:nvSpPr>
          <p:cNvPr id="55" name="TextBox 54"/>
          <p:cNvSpPr txBox="1"/>
          <p:nvPr/>
        </p:nvSpPr>
        <p:spPr>
          <a:xfrm>
            <a:off x="7720231" y="514966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38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4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75" grpId="0" animBg="1"/>
      <p:bldP spid="7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xmlns="" id="{B769DF8B-41C6-4E6E-B6BE-562530219D09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335178" y="245722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xmlns="" id="{AB9F5729-2D5E-4385-B396-C95EEA0228FA}"/>
              </a:ext>
            </a:extLst>
          </p:cNvPr>
          <p:cNvCxnSpPr>
            <a:cxnSpLocks/>
          </p:cNvCxnSpPr>
          <p:nvPr/>
        </p:nvCxnSpPr>
        <p:spPr>
          <a:xfrm>
            <a:off x="6096000" y="4965364"/>
            <a:ext cx="0" cy="86323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4168291" y="4990762"/>
            <a:ext cx="382185" cy="728250"/>
            <a:chOff x="2392771" y="4771244"/>
            <a:chExt cx="382185" cy="728250"/>
          </a:xfrm>
        </p:grpSpPr>
        <p:sp>
          <p:nvSpPr>
            <p:cNvPr id="155" name="Straight Connector 3"/>
            <p:cNvSpPr/>
            <p:nvPr/>
          </p:nvSpPr>
          <p:spPr>
            <a:xfrm>
              <a:off x="2392771" y="4771244"/>
              <a:ext cx="382185" cy="7282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728250"/>
                  </a:lnTo>
                  <a:lnTo>
                    <a:pt x="382185" y="728250"/>
                  </a:lnTo>
                </a:path>
              </a:pathLst>
            </a:custGeom>
            <a:noFill/>
          </p:spPr>
          <p:style>
            <a:ln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6" name="Straight Connector 4"/>
            <p:cNvSpPr/>
            <p:nvPr/>
          </p:nvSpPr>
          <p:spPr>
            <a:xfrm>
              <a:off x="2563303" y="5114808"/>
              <a:ext cx="41122" cy="41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168291" y="4945042"/>
            <a:ext cx="382185" cy="91440"/>
            <a:chOff x="2392771" y="4725524"/>
            <a:chExt cx="382185" cy="91440"/>
          </a:xfrm>
        </p:grpSpPr>
        <p:sp>
          <p:nvSpPr>
            <p:cNvPr id="153" name="Straight Connector 5"/>
            <p:cNvSpPr/>
            <p:nvPr/>
          </p:nvSpPr>
          <p:spPr>
            <a:xfrm>
              <a:off x="2392771" y="4725524"/>
              <a:ext cx="382185" cy="9144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382185" y="45720"/>
                  </a:lnTo>
                </a:path>
              </a:pathLst>
            </a:custGeom>
            <a:noFill/>
          </p:spPr>
          <p:style>
            <a:ln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4" name="Straight Connector 6"/>
            <p:cNvSpPr/>
            <p:nvPr/>
          </p:nvSpPr>
          <p:spPr>
            <a:xfrm>
              <a:off x="2574309" y="4761690"/>
              <a:ext cx="19109" cy="191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168291" y="4262512"/>
            <a:ext cx="382185" cy="728250"/>
            <a:chOff x="2392771" y="4042994"/>
            <a:chExt cx="382185" cy="728250"/>
          </a:xfrm>
        </p:grpSpPr>
        <p:sp>
          <p:nvSpPr>
            <p:cNvPr id="151" name="Straight Connector 7"/>
            <p:cNvSpPr/>
            <p:nvPr/>
          </p:nvSpPr>
          <p:spPr>
            <a:xfrm>
              <a:off x="2392771" y="4042994"/>
              <a:ext cx="382185" cy="7282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28250"/>
                  </a:moveTo>
                  <a:lnTo>
                    <a:pt x="191092" y="728250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2" name="Straight Connector 8"/>
            <p:cNvSpPr/>
            <p:nvPr/>
          </p:nvSpPr>
          <p:spPr>
            <a:xfrm>
              <a:off x="2563303" y="4386558"/>
              <a:ext cx="41122" cy="41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60896" y="3461920"/>
            <a:ext cx="382185" cy="1528842"/>
            <a:chOff x="585376" y="3242402"/>
            <a:chExt cx="382185" cy="1528842"/>
          </a:xfrm>
        </p:grpSpPr>
        <p:sp>
          <p:nvSpPr>
            <p:cNvPr id="149" name="Straight Connector 9"/>
            <p:cNvSpPr/>
            <p:nvPr/>
          </p:nvSpPr>
          <p:spPr>
            <a:xfrm>
              <a:off x="585376" y="3242402"/>
              <a:ext cx="382185" cy="152884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1528842"/>
                  </a:lnTo>
                  <a:lnTo>
                    <a:pt x="382185" y="1528842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0" name="Straight Connector 10"/>
            <p:cNvSpPr/>
            <p:nvPr/>
          </p:nvSpPr>
          <p:spPr>
            <a:xfrm>
              <a:off x="737072" y="3967426"/>
              <a:ext cx="78794" cy="787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600" kern="120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419805" y="2959614"/>
            <a:ext cx="382185" cy="364125"/>
            <a:chOff x="4644285" y="2740096"/>
            <a:chExt cx="382185" cy="364125"/>
          </a:xfrm>
        </p:grpSpPr>
        <p:sp>
          <p:nvSpPr>
            <p:cNvPr id="147" name="Straight Connector 11"/>
            <p:cNvSpPr/>
            <p:nvPr/>
          </p:nvSpPr>
          <p:spPr>
            <a:xfrm>
              <a:off x="4644285" y="2740096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364125"/>
                  </a:lnTo>
                  <a:lnTo>
                    <a:pt x="382185" y="364125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8" name="Straight Connector 12"/>
            <p:cNvSpPr/>
            <p:nvPr/>
          </p:nvSpPr>
          <p:spPr>
            <a:xfrm>
              <a:off x="4822181" y="2908961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419805" y="2595489"/>
            <a:ext cx="382185" cy="364125"/>
            <a:chOff x="4644285" y="2375971"/>
            <a:chExt cx="382185" cy="364125"/>
          </a:xfrm>
        </p:grpSpPr>
        <p:sp>
          <p:nvSpPr>
            <p:cNvPr id="145" name="Straight Connector 13"/>
            <p:cNvSpPr/>
            <p:nvPr/>
          </p:nvSpPr>
          <p:spPr>
            <a:xfrm>
              <a:off x="4644285" y="2375971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64125"/>
                  </a:moveTo>
                  <a:lnTo>
                    <a:pt x="191092" y="364125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6" name="Straight Connector 14"/>
            <p:cNvSpPr/>
            <p:nvPr/>
          </p:nvSpPr>
          <p:spPr>
            <a:xfrm>
              <a:off x="4822181" y="2544836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26690" y="2231363"/>
            <a:ext cx="382185" cy="728250"/>
            <a:chOff x="2351170" y="2011845"/>
            <a:chExt cx="382185" cy="728250"/>
          </a:xfrm>
        </p:grpSpPr>
        <p:sp>
          <p:nvSpPr>
            <p:cNvPr id="143" name="Straight Connector 15"/>
            <p:cNvSpPr/>
            <p:nvPr/>
          </p:nvSpPr>
          <p:spPr>
            <a:xfrm>
              <a:off x="2351170" y="2011845"/>
              <a:ext cx="382185" cy="7282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728250"/>
                  </a:lnTo>
                  <a:lnTo>
                    <a:pt x="382185" y="728250"/>
                  </a:lnTo>
                </a:path>
              </a:pathLst>
            </a:custGeom>
            <a:noFill/>
          </p:spPr>
          <p:style>
            <a:ln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4" name="Straight Connector 16"/>
            <p:cNvSpPr/>
            <p:nvPr/>
          </p:nvSpPr>
          <p:spPr>
            <a:xfrm>
              <a:off x="2521702" y="2355410"/>
              <a:ext cx="41122" cy="41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712919" y="1867238"/>
            <a:ext cx="382185" cy="364125"/>
            <a:chOff x="6937399" y="1647720"/>
            <a:chExt cx="382185" cy="364125"/>
          </a:xfrm>
        </p:grpSpPr>
        <p:sp>
          <p:nvSpPr>
            <p:cNvPr id="141" name="Straight Connector 17"/>
            <p:cNvSpPr/>
            <p:nvPr/>
          </p:nvSpPr>
          <p:spPr>
            <a:xfrm>
              <a:off x="6937399" y="1647720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364125"/>
                  </a:lnTo>
                  <a:lnTo>
                    <a:pt x="382185" y="364125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2" name="Straight Connector 18"/>
            <p:cNvSpPr/>
            <p:nvPr/>
          </p:nvSpPr>
          <p:spPr>
            <a:xfrm>
              <a:off x="7115295" y="1816586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712919" y="1503113"/>
            <a:ext cx="382185" cy="364125"/>
            <a:chOff x="6937399" y="1283595"/>
            <a:chExt cx="382185" cy="364125"/>
          </a:xfrm>
        </p:grpSpPr>
        <p:sp>
          <p:nvSpPr>
            <p:cNvPr id="139" name="Straight Connector 19"/>
            <p:cNvSpPr/>
            <p:nvPr/>
          </p:nvSpPr>
          <p:spPr>
            <a:xfrm>
              <a:off x="6937399" y="1283595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64125"/>
                  </a:moveTo>
                  <a:lnTo>
                    <a:pt x="191092" y="364125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0" name="Straight Connector 20"/>
            <p:cNvSpPr/>
            <p:nvPr/>
          </p:nvSpPr>
          <p:spPr>
            <a:xfrm>
              <a:off x="7115295" y="1452461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419805" y="1503113"/>
            <a:ext cx="382185" cy="364125"/>
            <a:chOff x="4644285" y="1283595"/>
            <a:chExt cx="382185" cy="364125"/>
          </a:xfrm>
        </p:grpSpPr>
        <p:sp>
          <p:nvSpPr>
            <p:cNvPr id="137" name="Straight Connector 21"/>
            <p:cNvSpPr/>
            <p:nvPr/>
          </p:nvSpPr>
          <p:spPr>
            <a:xfrm>
              <a:off x="4644285" y="1283595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191092" y="0"/>
                  </a:lnTo>
                  <a:lnTo>
                    <a:pt x="191092" y="364125"/>
                  </a:lnTo>
                  <a:lnTo>
                    <a:pt x="382185" y="364125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8" name="Straight Connector 22"/>
            <p:cNvSpPr/>
            <p:nvPr/>
          </p:nvSpPr>
          <p:spPr>
            <a:xfrm>
              <a:off x="4822181" y="1452461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419805" y="1138988"/>
            <a:ext cx="382185" cy="364125"/>
            <a:chOff x="4644285" y="919470"/>
            <a:chExt cx="382185" cy="364125"/>
          </a:xfrm>
        </p:grpSpPr>
        <p:sp>
          <p:nvSpPr>
            <p:cNvPr id="135" name="Straight Connector 23"/>
            <p:cNvSpPr/>
            <p:nvPr/>
          </p:nvSpPr>
          <p:spPr>
            <a:xfrm>
              <a:off x="4644285" y="919470"/>
              <a:ext cx="382185" cy="36412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64125"/>
                  </a:moveTo>
                  <a:lnTo>
                    <a:pt x="191092" y="364125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5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6" name="Straight Connector 24"/>
            <p:cNvSpPr/>
            <p:nvPr/>
          </p:nvSpPr>
          <p:spPr>
            <a:xfrm>
              <a:off x="4822181" y="1088336"/>
              <a:ext cx="26393" cy="26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26690" y="1503113"/>
            <a:ext cx="382185" cy="728250"/>
            <a:chOff x="2351170" y="1283595"/>
            <a:chExt cx="382185" cy="728250"/>
          </a:xfrm>
        </p:grpSpPr>
        <p:sp>
          <p:nvSpPr>
            <p:cNvPr id="133" name="Straight Connector 25"/>
            <p:cNvSpPr/>
            <p:nvPr/>
          </p:nvSpPr>
          <p:spPr>
            <a:xfrm>
              <a:off x="2351170" y="1283595"/>
              <a:ext cx="382185" cy="72825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728250"/>
                  </a:moveTo>
                  <a:lnTo>
                    <a:pt x="191092" y="728250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4" name="Straight Connector 26"/>
            <p:cNvSpPr/>
            <p:nvPr/>
          </p:nvSpPr>
          <p:spPr>
            <a:xfrm>
              <a:off x="2521702" y="1627159"/>
              <a:ext cx="41122" cy="411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2360896" y="2231363"/>
            <a:ext cx="382185" cy="1230556"/>
            <a:chOff x="585376" y="2011845"/>
            <a:chExt cx="382185" cy="1230556"/>
          </a:xfrm>
        </p:grpSpPr>
        <p:sp>
          <p:nvSpPr>
            <p:cNvPr id="131" name="Straight Connector 27"/>
            <p:cNvSpPr/>
            <p:nvPr/>
          </p:nvSpPr>
          <p:spPr>
            <a:xfrm>
              <a:off x="585376" y="2011845"/>
              <a:ext cx="382185" cy="123055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230556"/>
                  </a:moveTo>
                  <a:lnTo>
                    <a:pt x="191092" y="1230556"/>
                  </a:lnTo>
                  <a:lnTo>
                    <a:pt x="191092" y="0"/>
                  </a:lnTo>
                  <a:lnTo>
                    <a:pt x="382185" y="0"/>
                  </a:lnTo>
                </a:path>
              </a:pathLst>
            </a:custGeom>
            <a:noFill/>
          </p:spPr>
          <p:style>
            <a:lnRef idx="2">
              <a:schemeClr val="accent2">
                <a:tint val="9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2" name="Straight Connector 28"/>
            <p:cNvSpPr/>
            <p:nvPr/>
          </p:nvSpPr>
          <p:spPr>
            <a:xfrm>
              <a:off x="744255" y="2594910"/>
              <a:ext cx="64427" cy="644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778297" y="1928761"/>
            <a:ext cx="582600" cy="3066317"/>
            <a:chOff x="2777" y="1709243"/>
            <a:chExt cx="582600" cy="3066317"/>
          </a:xfrm>
          <a:scene3d>
            <a:camera prst="orthographicFront"/>
            <a:lightRig rig="flat" dir="t"/>
          </a:scene3d>
        </p:grpSpPr>
        <p:sp>
          <p:nvSpPr>
            <p:cNvPr id="129" name="Rectangle 128"/>
            <p:cNvSpPr/>
            <p:nvPr/>
          </p:nvSpPr>
          <p:spPr>
            <a:xfrm rot="16200000">
              <a:off x="-1239082" y="2951102"/>
              <a:ext cx="3066317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shade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30" name="Rectangle 129"/>
            <p:cNvSpPr/>
            <p:nvPr/>
          </p:nvSpPr>
          <p:spPr>
            <a:xfrm rot="16200000">
              <a:off x="-1239082" y="2951102"/>
              <a:ext cx="3066317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en-US" sz="2600" kern="1200" dirty="0" smtClean="0">
                  <a:latin typeface="Arial" charset="0"/>
                  <a:cs typeface="Arial" charset="0"/>
                </a:rPr>
                <a:t>Transmission Media</a:t>
              </a:r>
              <a:endParaRPr lang="en-GB" sz="2600" kern="12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2743082" y="1940063"/>
            <a:ext cx="1383608" cy="582600"/>
            <a:chOff x="967562" y="1720545"/>
            <a:chExt cx="1383608" cy="582600"/>
          </a:xfrm>
          <a:scene3d>
            <a:camera prst="orthographicFront"/>
            <a:lightRig rig="flat" dir="t"/>
          </a:scene3d>
        </p:grpSpPr>
        <p:sp>
          <p:nvSpPr>
            <p:cNvPr id="127" name="Rectangle 126"/>
            <p:cNvSpPr/>
            <p:nvPr/>
          </p:nvSpPr>
          <p:spPr>
            <a:xfrm>
              <a:off x="967562" y="1720545"/>
              <a:ext cx="138360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8" name="Rectangle 127"/>
            <p:cNvSpPr/>
            <p:nvPr/>
          </p:nvSpPr>
          <p:spPr>
            <a:xfrm>
              <a:off x="967562" y="1720545"/>
              <a:ext cx="138360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Wired</a:t>
              </a:r>
              <a:endParaRPr lang="en-GB" sz="2000" kern="12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508876" y="1211813"/>
            <a:ext cx="1910928" cy="582600"/>
            <a:chOff x="2733356" y="992295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25" name="Rectangle 124"/>
            <p:cNvSpPr/>
            <p:nvPr/>
          </p:nvSpPr>
          <p:spPr>
            <a:xfrm>
              <a:off x="2733356" y="992295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6" name="Rectangle 125"/>
            <p:cNvSpPr/>
            <p:nvPr/>
          </p:nvSpPr>
          <p:spPr>
            <a:xfrm>
              <a:off x="2733356" y="992295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>
                  <a:latin typeface="Arial" charset="0"/>
                  <a:cs typeface="Arial" charset="0"/>
                </a:rPr>
                <a:t>Copper media</a:t>
              </a:r>
              <a:endParaRPr lang="en-GB" sz="2000" kern="12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801990" y="847688"/>
            <a:ext cx="1910928" cy="582600"/>
            <a:chOff x="5026470" y="628170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23" name="Rectangle 122"/>
            <p:cNvSpPr/>
            <p:nvPr/>
          </p:nvSpPr>
          <p:spPr>
            <a:xfrm>
              <a:off x="5026470" y="628170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4" name="Rectangle 123"/>
            <p:cNvSpPr/>
            <p:nvPr/>
          </p:nvSpPr>
          <p:spPr>
            <a:xfrm>
              <a:off x="5026470" y="628170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Coaxial cable</a:t>
              </a:r>
              <a:endParaRPr lang="en-GB" sz="2000" kern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801990" y="1575938"/>
            <a:ext cx="1910928" cy="582600"/>
            <a:chOff x="5026470" y="1356420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21" name="Rectangle 120"/>
            <p:cNvSpPr/>
            <p:nvPr/>
          </p:nvSpPr>
          <p:spPr>
            <a:xfrm>
              <a:off x="5026470" y="1356420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2" name="Rectangle 121"/>
            <p:cNvSpPr/>
            <p:nvPr/>
          </p:nvSpPr>
          <p:spPr>
            <a:xfrm>
              <a:off x="5026470" y="1356420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Twisted pair</a:t>
              </a:r>
              <a:endParaRPr lang="en-GB" sz="2000" kern="1200" dirty="0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095105" y="1211813"/>
            <a:ext cx="1318598" cy="582600"/>
            <a:chOff x="7319585" y="992295"/>
            <a:chExt cx="1113173" cy="582600"/>
          </a:xfrm>
          <a:scene3d>
            <a:camera prst="orthographicFront"/>
            <a:lightRig rig="flat" dir="t"/>
          </a:scene3d>
        </p:grpSpPr>
        <p:sp>
          <p:nvSpPr>
            <p:cNvPr id="119" name="Rectangle 118"/>
            <p:cNvSpPr/>
            <p:nvPr/>
          </p:nvSpPr>
          <p:spPr>
            <a:xfrm>
              <a:off x="7319585" y="992295"/>
              <a:ext cx="1113173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20" name="Rectangle 119"/>
            <p:cNvSpPr/>
            <p:nvPr/>
          </p:nvSpPr>
          <p:spPr>
            <a:xfrm>
              <a:off x="7319585" y="992295"/>
              <a:ext cx="1113173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STP</a:t>
              </a:r>
              <a:endParaRPr lang="en-GB" sz="2000" kern="12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9095105" y="1940063"/>
            <a:ext cx="1318598" cy="582600"/>
            <a:chOff x="7319585" y="1720545"/>
            <a:chExt cx="1318598" cy="582600"/>
          </a:xfrm>
          <a:scene3d>
            <a:camera prst="orthographicFront"/>
            <a:lightRig rig="flat" dir="t"/>
          </a:scene3d>
        </p:grpSpPr>
        <p:sp>
          <p:nvSpPr>
            <p:cNvPr id="117" name="Rectangle 116"/>
            <p:cNvSpPr/>
            <p:nvPr/>
          </p:nvSpPr>
          <p:spPr>
            <a:xfrm>
              <a:off x="7319585" y="1720545"/>
              <a:ext cx="131859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8" name="Rectangle 117"/>
            <p:cNvSpPr/>
            <p:nvPr/>
          </p:nvSpPr>
          <p:spPr>
            <a:xfrm>
              <a:off x="7319585" y="1720545"/>
              <a:ext cx="131859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UTP</a:t>
              </a:r>
              <a:endParaRPr lang="en-GB" sz="2000" kern="12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508876" y="2668314"/>
            <a:ext cx="1910928" cy="582600"/>
            <a:chOff x="2733356" y="2448796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15" name="Rectangle 114"/>
            <p:cNvSpPr/>
            <p:nvPr/>
          </p:nvSpPr>
          <p:spPr>
            <a:xfrm>
              <a:off x="2733356" y="2448796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6" name="Rectangle 115"/>
            <p:cNvSpPr/>
            <p:nvPr/>
          </p:nvSpPr>
          <p:spPr>
            <a:xfrm>
              <a:off x="2733356" y="2448796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dirty="0" smtClean="0">
                  <a:latin typeface="Arial" charset="0"/>
                  <a:cs typeface="Arial" charset="0"/>
                </a:rPr>
                <a:t>Fiber optic cables</a:t>
              </a:r>
              <a:endParaRPr lang="en-GB" sz="2000" kern="1200" dirty="0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801990" y="2304188"/>
            <a:ext cx="1910928" cy="582600"/>
            <a:chOff x="5026470" y="2084670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13" name="Rectangle 112"/>
            <p:cNvSpPr/>
            <p:nvPr/>
          </p:nvSpPr>
          <p:spPr>
            <a:xfrm>
              <a:off x="5026470" y="2084670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4" name="Rectangle 113"/>
            <p:cNvSpPr/>
            <p:nvPr/>
          </p:nvSpPr>
          <p:spPr>
            <a:xfrm>
              <a:off x="5026470" y="2084670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Step index fiber</a:t>
              </a:r>
              <a:endParaRPr lang="en-GB" sz="2000" kern="12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801990" y="3032439"/>
            <a:ext cx="1910928" cy="582600"/>
            <a:chOff x="5026470" y="2812921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11" name="Rectangle 110"/>
            <p:cNvSpPr/>
            <p:nvPr/>
          </p:nvSpPr>
          <p:spPr>
            <a:xfrm>
              <a:off x="5026470" y="2812921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7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2" name="Rectangle 111"/>
            <p:cNvSpPr/>
            <p:nvPr/>
          </p:nvSpPr>
          <p:spPr>
            <a:xfrm>
              <a:off x="5026470" y="2812921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smtClean="0"/>
                <a:t>Graded index fiber </a:t>
              </a:r>
              <a:endParaRPr lang="en-GB" sz="2000" kern="1200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743082" y="4699462"/>
            <a:ext cx="1425208" cy="582600"/>
            <a:chOff x="967562" y="4479944"/>
            <a:chExt cx="1425208" cy="582600"/>
          </a:xfrm>
          <a:scene3d>
            <a:camera prst="orthographicFront"/>
            <a:lightRig rig="flat" dir="t"/>
          </a:scene3d>
        </p:grpSpPr>
        <p:sp>
          <p:nvSpPr>
            <p:cNvPr id="109" name="Rectangle 108"/>
            <p:cNvSpPr/>
            <p:nvPr/>
          </p:nvSpPr>
          <p:spPr>
            <a:xfrm>
              <a:off x="967562" y="4479944"/>
              <a:ext cx="142520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10" name="Rectangle 109"/>
            <p:cNvSpPr/>
            <p:nvPr/>
          </p:nvSpPr>
          <p:spPr>
            <a:xfrm>
              <a:off x="967562" y="4479944"/>
              <a:ext cx="142520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Wireless</a:t>
              </a:r>
              <a:endParaRPr lang="en-GB" sz="2000" kern="1200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550477" y="3971212"/>
            <a:ext cx="1910928" cy="582600"/>
            <a:chOff x="2774957" y="3751694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07" name="Rectangle 106"/>
            <p:cNvSpPr/>
            <p:nvPr/>
          </p:nvSpPr>
          <p:spPr>
            <a:xfrm>
              <a:off x="2774957" y="3751694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8" name="Rectangle 107"/>
            <p:cNvSpPr/>
            <p:nvPr/>
          </p:nvSpPr>
          <p:spPr>
            <a:xfrm>
              <a:off x="2774957" y="3751694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Radio wave </a:t>
              </a:r>
              <a:endParaRPr lang="en-GB" sz="2000" kern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4550477" y="4699462"/>
            <a:ext cx="1910928" cy="582600"/>
            <a:chOff x="2774957" y="4479944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05" name="Rectangle 104"/>
            <p:cNvSpPr/>
            <p:nvPr/>
          </p:nvSpPr>
          <p:spPr>
            <a:xfrm>
              <a:off x="2774957" y="4479944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6" name="Rectangle 105"/>
            <p:cNvSpPr/>
            <p:nvPr/>
          </p:nvSpPr>
          <p:spPr>
            <a:xfrm>
              <a:off x="2774957" y="4479944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Arial" charset="0"/>
                  <a:cs typeface="Arial" charset="0"/>
                </a:rPr>
                <a:t>Infrared </a:t>
              </a:r>
              <a:endParaRPr lang="en-GB" sz="2000" kern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550477" y="5427712"/>
            <a:ext cx="1910928" cy="582600"/>
            <a:chOff x="2774957" y="5208194"/>
            <a:chExt cx="1910928" cy="582600"/>
          </a:xfrm>
          <a:scene3d>
            <a:camera prst="orthographicFront"/>
            <a:lightRig rig="flat" dir="t"/>
          </a:scene3d>
        </p:grpSpPr>
        <p:sp>
          <p:nvSpPr>
            <p:cNvPr id="103" name="Rectangle 102"/>
            <p:cNvSpPr/>
            <p:nvPr/>
          </p:nvSpPr>
          <p:spPr>
            <a:xfrm>
              <a:off x="2774957" y="5208194"/>
              <a:ext cx="1910928" cy="582600"/>
            </a:xfrm>
            <a:prstGeom prst="rect">
              <a:avLst/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104" name="Rectangle 103"/>
            <p:cNvSpPr/>
            <p:nvPr/>
          </p:nvSpPr>
          <p:spPr>
            <a:xfrm>
              <a:off x="2774957" y="5208194"/>
              <a:ext cx="1910928" cy="5826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smtClean="0">
                  <a:latin typeface="Arial" charset="0"/>
                  <a:cs typeface="Arial" charset="0"/>
                </a:rPr>
                <a:t>Microwave </a:t>
              </a:r>
              <a:endParaRPr lang="en-GB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6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7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52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63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xmlns="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xmlns="" id="{B79B31D1-F3A7-463C-A437-41CFF34889EF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xmlns="" id="{8697F764-76EC-42E1-A9D3-89237A6913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xmlns="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xmlns="" id="{E480EA51-5D7A-4F65-908F-E1A9049A7EB2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xmlns="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xmlns="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xmlns="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xmlns="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xmlns="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xmlns="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xmlns="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xmlns="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xmlns="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xmlns="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xmlns="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xmlns="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xmlns="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xmlns="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xmlns="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:a16="http://schemas.microsoft.com/office/drawing/2014/main" xmlns="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xmlns="" id="{8FD4C5D4-6F6D-4D45-9D3A-E3619A781AA2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80D7CF0-9C8D-4CE8-89EB-E5A78E01CA01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:a16="http://schemas.microsoft.com/office/drawing/2014/main" xmlns="" id="{2F9E90AA-95CC-4258-8E81-6BBA79CDEA21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7752184" y="1133872"/>
            <a:ext cx="2386608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accent2">
                    <a:lumMod val="75000"/>
                  </a:schemeClr>
                </a:solidFill>
              </a:rPr>
              <a:t>UTP</a:t>
            </a:r>
            <a:endParaRPr lang="en-GB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" name="Picture 2" descr="http://www.zeaba.com/wp-content/uploads/2012/04/stp4-c6-solid-i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3" b="33404"/>
          <a:stretch/>
        </p:blipFill>
        <p:spPr bwMode="auto">
          <a:xfrm>
            <a:off x="2185607" y="1840261"/>
            <a:ext cx="3773916" cy="1626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www.siemon.com/share/products05/cable_solution-5e-utp-cable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945"/>
                    </a14:imgEffect>
                    <a14:imgEffect>
                      <a14:saturation sat="1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276872"/>
            <a:ext cx="3849930" cy="2592288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3" name="Title 1"/>
          <p:cNvSpPr txBox="1">
            <a:spLocks/>
          </p:cNvSpPr>
          <p:nvPr/>
        </p:nvSpPr>
        <p:spPr>
          <a:xfrm>
            <a:off x="2711624" y="697260"/>
            <a:ext cx="238660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STP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2" name="Picture 6" descr="http://www.belden.com/blog/broadcastav/images/Network_Connector_49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52" y="3717032"/>
            <a:ext cx="3344957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/>
          <p:cNvSpPr/>
          <p:nvPr/>
        </p:nvSpPr>
        <p:spPr>
          <a:xfrm>
            <a:off x="1832315" y="5305518"/>
            <a:ext cx="1071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RJ45</a:t>
            </a:r>
            <a:endParaRPr lang="en-GB" sz="44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" grpId="0" animBg="1"/>
      <p:bldP spid="2" grpId="1" animBg="1"/>
      <p:bldP spid="3" grpId="0" animBg="1"/>
      <p:bldP spid="3" grpId="1" animBg="1"/>
      <p:bldP spid="55" grpId="0" animBg="1"/>
      <p:bldP spid="5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xmlns="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xmlns="" id="{8697F764-76EC-42E1-A9D3-89237A6913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xmlns="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xmlns="" id="{E480EA51-5D7A-4F65-908F-E1A9049A7EB2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xmlns="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xmlns="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xmlns="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xmlns="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xmlns="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xmlns="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xmlns="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xmlns="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xmlns="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xmlns="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xmlns="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xmlns="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xmlns="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xmlns="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xmlns="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:a16="http://schemas.microsoft.com/office/drawing/2014/main" xmlns="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xmlns="" id="{8FD4C5D4-6F6D-4D45-9D3A-E3619A781AA2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80D7CF0-9C8D-4CE8-89EB-E5A78E01CA01}"/>
              </a:ext>
            </a:extLst>
          </p:cNvPr>
          <p:cNvGrpSpPr/>
          <p:nvPr/>
        </p:nvGrpSpPr>
        <p:grpSpPr>
          <a:xfrm rot="10800000">
            <a:off x="6647513" y="562355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:a16="http://schemas.microsoft.com/office/drawing/2014/main" xmlns="" id="{2F9E90AA-95CC-4258-8E81-6BBA79CDEA21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567608" y="620688"/>
            <a:ext cx="702474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Fiber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Optic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Cable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" name="Picture 2" descr="http://t1.gstatic.com/images?q=tbn:ANd9GcQOe8Xd74G6xbORk5XBC2ZhKLTZNWEbhsRyteRgJrXQkEPk9nZS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212" y="1789853"/>
            <a:ext cx="2952328" cy="2952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http://s3.amazonaws.com/readers/2010/11/07/intellightpeaklas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97" y="2039913"/>
            <a:ext cx="3760754" cy="2514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28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39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" grpId="0" animBg="1"/>
      <p:bldP spid="2" grpId="1" animBg="1"/>
      <p:bldP spid="3" grpId="0" animBg="1"/>
      <p:bldP spid="3" grpId="1" animBg="1"/>
      <p:bldP spid="55" grpId="0" animBg="1"/>
      <p:bldP spid="5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xmlns="" id="{1530FE3B-545A-4C85-9792-E23B18CE45B7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xmlns="" id="{B79B31D1-F3A7-463C-A437-41CFF34889EF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xmlns="" id="{2AB04F2D-0862-4487-BEB7-A9F2C73034CA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xmlns="" id="{E480EA51-5D7A-4F65-908F-E1A9049A7EB2}"/>
              </a:ext>
            </a:extLst>
          </p:cNvPr>
          <p:cNvSpPr/>
          <p:nvPr/>
        </p:nvSpPr>
        <p:spPr>
          <a:xfrm>
            <a:off x="2695599" y="0"/>
            <a:ext cx="5014232" cy="3836139"/>
          </a:xfrm>
          <a:prstGeom prst="parallelogram">
            <a:avLst>
              <a:gd name="adj" fmla="val 100599"/>
            </a:avLst>
          </a:prstGeom>
          <a:solidFill>
            <a:schemeClr val="bg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xmlns="" id="{9857286A-0C55-4FFF-B336-EC61F4535CDE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xmlns="" id="{679D10E9-9A9E-425C-9B70-ED439122AC59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840F7B8-3D08-4009-8D52-A97E98E2DBBF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5A1E7596-8B49-4B09-9813-6E566347E9E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0F39758C-D7CD-4E2C-A71A-721241140C57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EBF1A24-91B9-433F-AFAC-8225B109B50A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41A8BC0D-506A-42C7-84DC-8A2E4C19991D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E1712414-8FD9-4E30-983C-7F35D3264FBC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xmlns="" id="{4EF7B015-FDB7-4347-912F-CC2897BC07CE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xmlns="" id="{29EFDDD4-74CA-4343-939C-07416B6C2811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xmlns="" id="{F3726EC9-91D7-48B6-B3C4-C72EC4FF82A2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xmlns="" id="{9E2BF296-F4DF-42FF-8B9E-1A1091A3F61E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xmlns="" id="{C3555360-AB03-4D01-84F8-440258AB0330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xmlns="" id="{EA96C454-D319-40C4-9DAC-DD078C9C2CBC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xmlns="" id="{8AB8F144-9378-434A-981C-FFA22AA8F99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xmlns="" id="{515305B9-D351-440B-9CF5-DF24BCFACFF1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xmlns="" id="{FBDFCDFC-87FE-4350-B1A0-D20659DD10D6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xmlns="" id="{C942F1EB-BB9D-4777-AD1E-26BFCDA7FC0C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xmlns="" id="{0D7E4471-5CF8-4147-84C8-0F27E9254DE6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xmlns="" id="{87405FB0-4077-4612-9ACA-FEBB0880F830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xmlns="" id="{24D39769-82CA-423D-B9DF-B43D4386365A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xmlns="" id="{97D953C7-78D9-47F4-99B4-EC4F0EE87AB1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xmlns="" id="{10378D88-5378-422A-B9D9-52609D7C3941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Cube 1">
            <a:extLst>
              <a:ext uri="{FF2B5EF4-FFF2-40B4-BE49-F238E27FC236}">
                <a16:creationId xmlns:a16="http://schemas.microsoft.com/office/drawing/2014/main" xmlns="" id="{445EA3D0-38E9-4503-8F21-37B71EC4EB1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xmlns="" id="{8FD4C5D4-6F6D-4D45-9D3A-E3619A781AA2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80D7CF0-9C8D-4CE8-89EB-E5A78E01CA01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9C5DEC5E-C3E0-432A-AE1D-502A05B8184B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61F9FB41-D0DC-4403-BDD7-F7EEF5217D9B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CB2607C5-35F7-48E7-929B-F3238DD5ACD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55" name="Cube 54">
            <a:extLst>
              <a:ext uri="{FF2B5EF4-FFF2-40B4-BE49-F238E27FC236}">
                <a16:creationId xmlns:a16="http://schemas.microsoft.com/office/drawing/2014/main" xmlns="" id="{2F9E90AA-95CC-4258-8E81-6BBA79CDEA21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2718946" y="1171011"/>
            <a:ext cx="7024744" cy="8468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Wireless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Media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" name="Picture 2" descr="http://www.microsoft.com/library/media/1033/windowsxp/images/using/networking/setup/68572-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946" y="1883021"/>
            <a:ext cx="5976664" cy="3925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5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28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39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" grpId="0" animBg="1"/>
      <p:bldP spid="2" grpId="1" animBg="1"/>
      <p:bldP spid="3" grpId="0" animBg="1"/>
      <p:bldP spid="3" grpId="1" animBg="1"/>
      <p:bldP spid="55" grpId="0" animBg="1"/>
      <p:bldP spid="5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9295255" y="356883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8941661" y="5305518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26BA6DF-628C-4FCE-80CC-F92AA9AD2BBE}"/>
              </a:ext>
            </a:extLst>
          </p:cNvPr>
          <p:cNvSpPr txBox="1"/>
          <p:nvPr/>
        </p:nvSpPr>
        <p:spPr>
          <a:xfrm>
            <a:off x="10732861" y="682171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spc="300" dirty="0">
                <a:solidFill>
                  <a:schemeClr val="bg1"/>
                </a:solidFill>
                <a:effectLst>
                  <a:outerShdw blurRad="596900" sx="102000" sy="102000" algn="ctr" rotWithShape="0">
                    <a:prstClr val="black">
                      <a:alpha val="38000"/>
                    </a:prstClr>
                  </a:outerShdw>
                </a:effectLst>
                <a:latin typeface="Rajdhani Bold" panose="02000000000000000000" pitchFamily="2" charset="0"/>
                <a:cs typeface="Rajdhani Bold" panose="02000000000000000000" pitchFamily="2" charset="0"/>
              </a:rPr>
              <a:t>2018</a:t>
            </a:r>
          </a:p>
        </p:txBody>
      </p: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846612" y="3819573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3744095" y="360181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3064075" y="5894843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2044983" y="1005256"/>
            <a:ext cx="824888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Wireless Access Point (WAP)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2" name="Picture 2" descr="http://www.kc.co.uk/images/uploads/help-support/articles/9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93" y="1764338"/>
            <a:ext cx="6264696" cy="396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28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3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39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5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0" grpId="0" animBg="1"/>
      <p:bldP spid="60" grpId="1" animBg="1"/>
      <p:bldP spid="61" grpId="0" animBg="1"/>
      <p:bldP spid="61" grpId="1" animBg="1"/>
      <p:bldP spid="66" grpId="0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xmlns="" id="{922D4A3C-C899-4D0B-BD95-B3800D407946}"/>
              </a:ext>
            </a:extLst>
          </p:cNvPr>
          <p:cNvSpPr/>
          <p:nvPr/>
        </p:nvSpPr>
        <p:spPr>
          <a:xfrm rot="5400000">
            <a:off x="0" y="0"/>
            <a:ext cx="3747541" cy="3747541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lumMod val="75000"/>
                  <a:alpha val="17000"/>
                </a:schemeClr>
              </a:gs>
              <a:gs pos="94000">
                <a:schemeClr val="accent4">
                  <a:lumMod val="75000"/>
                  <a:alpha val="9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xmlns="" id="{B66749C5-C8B5-4C7B-8EDE-7C6382A2D8FE}"/>
              </a:ext>
            </a:extLst>
          </p:cNvPr>
          <p:cNvSpPr/>
          <p:nvPr/>
        </p:nvSpPr>
        <p:spPr>
          <a:xfrm>
            <a:off x="824458" y="0"/>
            <a:ext cx="8964118" cy="6858000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xmlns="" id="{CE17FF96-23EB-49D1-8E0E-A25B97E65A53}"/>
              </a:ext>
            </a:extLst>
          </p:cNvPr>
          <p:cNvSpPr/>
          <p:nvPr/>
        </p:nvSpPr>
        <p:spPr>
          <a:xfrm>
            <a:off x="5202715" y="1946786"/>
            <a:ext cx="6419465" cy="4911213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xmlns="" id="{EE505565-3646-4ECB-9FC0-05A64CEE6823}"/>
              </a:ext>
            </a:extLst>
          </p:cNvPr>
          <p:cNvSpPr/>
          <p:nvPr/>
        </p:nvSpPr>
        <p:spPr>
          <a:xfrm>
            <a:off x="6434545" y="0"/>
            <a:ext cx="5014232" cy="3836139"/>
          </a:xfrm>
          <a:prstGeom prst="parallelogram">
            <a:avLst>
              <a:gd name="adj" fmla="val 100599"/>
            </a:avLst>
          </a:prstGeom>
          <a:gradFill flip="none" rotWithShape="1">
            <a:gsLst>
              <a:gs pos="0">
                <a:schemeClr val="accent4">
                  <a:lumMod val="50000"/>
                  <a:alpha val="16000"/>
                </a:schemeClr>
              </a:gs>
              <a:gs pos="94000">
                <a:schemeClr val="accent1">
                  <a:lumMod val="20000"/>
                  <a:lumOff val="80000"/>
                  <a:alpha val="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87602934-AE1B-4B88-8900-727521053968}"/>
              </a:ext>
            </a:extLst>
          </p:cNvPr>
          <p:cNvGrpSpPr/>
          <p:nvPr/>
        </p:nvGrpSpPr>
        <p:grpSpPr>
          <a:xfrm>
            <a:off x="0" y="0"/>
            <a:ext cx="3960509" cy="5662706"/>
            <a:chOff x="-5054974" y="264971"/>
            <a:chExt cx="4607565" cy="6587862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xmlns="" id="{9A7586FF-7876-4679-9C9E-C580F165B946}"/>
                </a:ext>
              </a:extLst>
            </p:cNvPr>
            <p:cNvSpPr/>
            <p:nvPr/>
          </p:nvSpPr>
          <p:spPr>
            <a:xfrm>
              <a:off x="-5054974" y="26497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xmlns="" id="{07DE429B-F1B2-4A26-8962-35BA038FC0A9}"/>
                </a:ext>
              </a:extLst>
            </p:cNvPr>
            <p:cNvSpPr/>
            <p:nvPr/>
          </p:nvSpPr>
          <p:spPr>
            <a:xfrm>
              <a:off x="-5054974" y="146255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xmlns="" id="{67410893-BFD2-4C2D-A570-84441B361212}"/>
                </a:ext>
              </a:extLst>
            </p:cNvPr>
            <p:cNvSpPr/>
            <p:nvPr/>
          </p:nvSpPr>
          <p:spPr>
            <a:xfrm>
              <a:off x="-5054974" y="50552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xmlns="" id="{EDA1D283-5CB5-4106-A28B-0C90431F465E}"/>
                </a:ext>
              </a:extLst>
            </p:cNvPr>
            <p:cNvSpPr/>
            <p:nvPr/>
          </p:nvSpPr>
          <p:spPr>
            <a:xfrm>
              <a:off x="-3981212" y="86258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xmlns="" id="{99A3D3BA-2C1D-4DBD-B216-74AD2EF7347C}"/>
                </a:ext>
              </a:extLst>
            </p:cNvPr>
            <p:cNvSpPr/>
            <p:nvPr/>
          </p:nvSpPr>
          <p:spPr>
            <a:xfrm>
              <a:off x="-3981212" y="2060164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xmlns="" id="{FE38B4A9-3119-46BE-B97B-D6FBA8A4324D}"/>
                </a:ext>
              </a:extLst>
            </p:cNvPr>
            <p:cNvSpPr/>
            <p:nvPr/>
          </p:nvSpPr>
          <p:spPr>
            <a:xfrm>
              <a:off x="-3981212" y="325774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xmlns="" id="{5F8B87B7-D763-4449-B9BC-CEAD6B71A4EB}"/>
                </a:ext>
              </a:extLst>
            </p:cNvPr>
            <p:cNvSpPr/>
            <p:nvPr/>
          </p:nvSpPr>
          <p:spPr>
            <a:xfrm>
              <a:off x="-3981212" y="445532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xmlns="" id="{B3B6B92E-D337-4CEC-BBEC-8A7F2DB089D7}"/>
                </a:ext>
              </a:extLst>
            </p:cNvPr>
            <p:cNvSpPr/>
            <p:nvPr/>
          </p:nvSpPr>
          <p:spPr>
            <a:xfrm>
              <a:off x="-3981212" y="5652903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xmlns="" id="{BF342097-93DE-4685-8DBB-949AE68BA493}"/>
                </a:ext>
              </a:extLst>
            </p:cNvPr>
            <p:cNvSpPr/>
            <p:nvPr/>
          </p:nvSpPr>
          <p:spPr>
            <a:xfrm>
              <a:off x="-2897687" y="270137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xmlns="" id="{15A322F3-6238-4DA8-A491-C5DA959CB86E}"/>
                </a:ext>
              </a:extLst>
            </p:cNvPr>
            <p:cNvSpPr/>
            <p:nvPr/>
          </p:nvSpPr>
          <p:spPr>
            <a:xfrm>
              <a:off x="-2897687" y="1467716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xmlns="" id="{4AAC1E76-0498-411C-8FC8-D6615B3BB3A8}"/>
                </a:ext>
              </a:extLst>
            </p:cNvPr>
            <p:cNvSpPr/>
            <p:nvPr/>
          </p:nvSpPr>
          <p:spPr>
            <a:xfrm>
              <a:off x="-2897687" y="266529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xmlns="" id="{52FB9084-62F5-4D15-8F76-B79B27FB4BE2}"/>
                </a:ext>
              </a:extLst>
            </p:cNvPr>
            <p:cNvSpPr/>
            <p:nvPr/>
          </p:nvSpPr>
          <p:spPr>
            <a:xfrm>
              <a:off x="-2897687" y="386287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xmlns="" id="{B2BC2CA7-2BEB-4E59-B1C7-D67C9F49BCC7}"/>
                </a:ext>
              </a:extLst>
            </p:cNvPr>
            <p:cNvSpPr/>
            <p:nvPr/>
          </p:nvSpPr>
          <p:spPr>
            <a:xfrm>
              <a:off x="-2897687" y="5060455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xmlns="" id="{0F440AE7-3845-44B4-BAC2-C67F884C60E9}"/>
                </a:ext>
              </a:extLst>
            </p:cNvPr>
            <p:cNvSpPr/>
            <p:nvPr/>
          </p:nvSpPr>
          <p:spPr>
            <a:xfrm>
              <a:off x="-1823925" y="867751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xmlns="" id="{B1DBD64E-9B96-4ABA-A06D-5290F98E0A0E}"/>
                </a:ext>
              </a:extLst>
            </p:cNvPr>
            <p:cNvSpPr/>
            <p:nvPr/>
          </p:nvSpPr>
          <p:spPr>
            <a:xfrm>
              <a:off x="-1823925" y="2065330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xmlns="" id="{E62D22BE-3E4E-4610-AED8-413218A88E3B}"/>
                </a:ext>
              </a:extLst>
            </p:cNvPr>
            <p:cNvSpPr/>
            <p:nvPr/>
          </p:nvSpPr>
          <p:spPr>
            <a:xfrm>
              <a:off x="-1823925" y="4460489"/>
              <a:ext cx="1376516" cy="1199930"/>
            </a:xfrm>
            <a:prstGeom prst="hexagon">
              <a:avLst/>
            </a:prstGeom>
            <a:noFill/>
            <a:ln>
              <a:solidFill>
                <a:schemeClr val="bg1">
                  <a:alpha val="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xmlns="" id="{F4E4E8AF-A969-498B-9FEB-AB3D166EB0A4}"/>
              </a:ext>
            </a:extLst>
          </p:cNvPr>
          <p:cNvSpPr/>
          <p:nvPr/>
        </p:nvSpPr>
        <p:spPr>
          <a:xfrm rot="9900000">
            <a:off x="10495982" y="345477"/>
            <a:ext cx="838450" cy="838450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xmlns="" id="{F502ED34-E2BD-4DDB-95CD-ACC68A3352BD}"/>
              </a:ext>
            </a:extLst>
          </p:cNvPr>
          <p:cNvSpPr/>
          <p:nvPr/>
        </p:nvSpPr>
        <p:spPr>
          <a:xfrm rot="20700000">
            <a:off x="10777561" y="3124117"/>
            <a:ext cx="1655243" cy="1655243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743C6967-3134-46CE-80F2-AD6DE388326A}"/>
              </a:ext>
            </a:extLst>
          </p:cNvPr>
          <p:cNvGrpSpPr/>
          <p:nvPr/>
        </p:nvGrpSpPr>
        <p:grpSpPr>
          <a:xfrm>
            <a:off x="10404625" y="6081547"/>
            <a:ext cx="695325" cy="714375"/>
            <a:chOff x="16962181" y="1183655"/>
            <a:chExt cx="695325" cy="714375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xmlns="" id="{655C63FD-C87F-48E4-8037-D17D9A729202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xmlns="" id="{BC53D09A-8FEA-4F83-93C4-C351F760AE1D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xmlns="" id="{970DD5F9-10B1-4229-B10D-01F34C673C68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68" name="Cube 67">
            <a:extLst>
              <a:ext uri="{FF2B5EF4-FFF2-40B4-BE49-F238E27FC236}">
                <a16:creationId xmlns:a16="http://schemas.microsoft.com/office/drawing/2014/main" xmlns="" id="{F5CA6083-4072-4C71-A2A3-52F7A31D302F}"/>
              </a:ext>
            </a:extLst>
          </p:cNvPr>
          <p:cNvSpPr/>
          <p:nvPr/>
        </p:nvSpPr>
        <p:spPr>
          <a:xfrm rot="17280501">
            <a:off x="1574679" y="1431656"/>
            <a:ext cx="418678" cy="418678"/>
          </a:xfrm>
          <a:prstGeom prst="cube">
            <a:avLst/>
          </a:prstGeom>
          <a:gradFill>
            <a:gsLst>
              <a:gs pos="0">
                <a:schemeClr val="accent1">
                  <a:alpha val="48000"/>
                </a:schemeClr>
              </a:gs>
              <a:gs pos="100000">
                <a:schemeClr val="accent3"/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xmlns="" id="{47B189BB-5934-44D5-B1CE-67A509092FE9}"/>
              </a:ext>
            </a:extLst>
          </p:cNvPr>
          <p:cNvSpPr/>
          <p:nvPr/>
        </p:nvSpPr>
        <p:spPr>
          <a:xfrm rot="2992511">
            <a:off x="431359" y="4517447"/>
            <a:ext cx="338545" cy="971835"/>
          </a:xfrm>
          <a:prstGeom prst="can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3741A7B2-6E9E-47F5-BB40-FD36034FD63A}"/>
              </a:ext>
            </a:extLst>
          </p:cNvPr>
          <p:cNvGrpSpPr/>
          <p:nvPr/>
        </p:nvGrpSpPr>
        <p:grpSpPr>
          <a:xfrm rot="10800000">
            <a:off x="2952640" y="121441"/>
            <a:ext cx="695325" cy="714375"/>
            <a:chOff x="16962181" y="1183655"/>
            <a:chExt cx="695325" cy="71437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DF146181-20F1-417A-B057-BF5B52BC6F94}"/>
                </a:ext>
              </a:extLst>
            </p:cNvPr>
            <p:cNvSpPr/>
            <p:nvPr/>
          </p:nvSpPr>
          <p:spPr>
            <a:xfrm>
              <a:off x="16971706" y="1193180"/>
              <a:ext cx="352425" cy="676275"/>
            </a:xfrm>
            <a:custGeom>
              <a:avLst/>
              <a:gdLst>
                <a:gd name="connsiteX0" fmla="*/ 0 w 352425"/>
                <a:gd name="connsiteY0" fmla="*/ 0 h 676275"/>
                <a:gd name="connsiteX1" fmla="*/ 152400 w 352425"/>
                <a:gd name="connsiteY1" fmla="*/ 676275 h 676275"/>
                <a:gd name="connsiteX2" fmla="*/ 352425 w 352425"/>
                <a:gd name="connsiteY2" fmla="*/ 381000 h 676275"/>
                <a:gd name="connsiteX3" fmla="*/ 0 w 352425"/>
                <a:gd name="connsiteY3" fmla="*/ 0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676275">
                  <a:moveTo>
                    <a:pt x="0" y="0"/>
                  </a:moveTo>
                  <a:lnTo>
                    <a:pt x="152400" y="676275"/>
                  </a:lnTo>
                  <a:lnTo>
                    <a:pt x="352425" y="38100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1"/>
            </a:gra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CE13715B-7431-43A6-A22D-FCC67F81DCD8}"/>
                </a:ext>
              </a:extLst>
            </p:cNvPr>
            <p:cNvSpPr/>
            <p:nvPr/>
          </p:nvSpPr>
          <p:spPr>
            <a:xfrm>
              <a:off x="16962181" y="1183655"/>
              <a:ext cx="685800" cy="390525"/>
            </a:xfrm>
            <a:custGeom>
              <a:avLst/>
              <a:gdLst>
                <a:gd name="connsiteX0" fmla="*/ 0 w 685800"/>
                <a:gd name="connsiteY0" fmla="*/ 0 h 390525"/>
                <a:gd name="connsiteX1" fmla="*/ 685800 w 685800"/>
                <a:gd name="connsiteY1" fmla="*/ 276225 h 390525"/>
                <a:gd name="connsiteX2" fmla="*/ 342900 w 685800"/>
                <a:gd name="connsiteY2" fmla="*/ 390525 h 390525"/>
                <a:gd name="connsiteX3" fmla="*/ 0 w 685800"/>
                <a:gd name="connsiteY3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" h="390525">
                  <a:moveTo>
                    <a:pt x="0" y="0"/>
                  </a:moveTo>
                  <a:lnTo>
                    <a:pt x="685800" y="276225"/>
                  </a:lnTo>
                  <a:lnTo>
                    <a:pt x="342900" y="39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1327241C-54B8-48B4-BEBF-D654539DC72F}"/>
                </a:ext>
              </a:extLst>
            </p:cNvPr>
            <p:cNvSpPr/>
            <p:nvPr/>
          </p:nvSpPr>
          <p:spPr>
            <a:xfrm>
              <a:off x="17114581" y="1459880"/>
              <a:ext cx="542925" cy="438150"/>
            </a:xfrm>
            <a:custGeom>
              <a:avLst/>
              <a:gdLst>
                <a:gd name="connsiteX0" fmla="*/ 190500 w 542925"/>
                <a:gd name="connsiteY0" fmla="*/ 95250 h 438150"/>
                <a:gd name="connsiteX1" fmla="*/ 0 w 542925"/>
                <a:gd name="connsiteY1" fmla="*/ 438150 h 438150"/>
                <a:gd name="connsiteX2" fmla="*/ 352425 w 542925"/>
                <a:gd name="connsiteY2" fmla="*/ 314325 h 438150"/>
                <a:gd name="connsiteX3" fmla="*/ 542925 w 542925"/>
                <a:gd name="connsiteY3" fmla="*/ 0 h 438150"/>
                <a:gd name="connsiteX4" fmla="*/ 190500 w 542925"/>
                <a:gd name="connsiteY4" fmla="*/ 9525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925" h="438150">
                  <a:moveTo>
                    <a:pt x="190500" y="95250"/>
                  </a:moveTo>
                  <a:lnTo>
                    <a:pt x="0" y="438150"/>
                  </a:lnTo>
                  <a:lnTo>
                    <a:pt x="352425" y="314325"/>
                  </a:lnTo>
                  <a:lnTo>
                    <a:pt x="542925" y="0"/>
                  </a:lnTo>
                  <a:lnTo>
                    <a:pt x="190500" y="9525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cap="rnd">
              <a:noFill/>
              <a:round/>
            </a:ln>
            <a:effectLst>
              <a:outerShdw blurRad="292100" dist="508000" dir="5400000" algn="t" rotWithShape="0">
                <a:prstClr val="black">
                  <a:alpha val="1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sp>
        <p:nvSpPr>
          <p:cNvPr id="75" name="Cube 74">
            <a:extLst>
              <a:ext uri="{FF2B5EF4-FFF2-40B4-BE49-F238E27FC236}">
                <a16:creationId xmlns:a16="http://schemas.microsoft.com/office/drawing/2014/main" xmlns="" id="{6A555182-F678-4CE1-90E1-01489A1EE746}"/>
              </a:ext>
            </a:extLst>
          </p:cNvPr>
          <p:cNvSpPr/>
          <p:nvPr/>
        </p:nvSpPr>
        <p:spPr>
          <a:xfrm rot="9900000">
            <a:off x="2353672" y="6343717"/>
            <a:ext cx="380835" cy="380835"/>
          </a:xfrm>
          <a:prstGeom prst="cub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16200000" scaled="1"/>
          </a:gradFill>
          <a:ln cap="rnd">
            <a:noFill/>
            <a:round/>
          </a:ln>
          <a:effectLst>
            <a:outerShdw blurRad="292100" dist="508000" dir="5400000" algn="t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52" name="Title 1"/>
          <p:cNvSpPr txBox="1">
            <a:spLocks/>
          </p:cNvSpPr>
          <p:nvPr/>
        </p:nvSpPr>
        <p:spPr>
          <a:xfrm>
            <a:off x="407368" y="764704"/>
            <a:ext cx="10225136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dirty="0" smtClean="0">
                <a:solidFill>
                  <a:schemeClr val="accent2">
                    <a:lumMod val="75000"/>
                  </a:schemeClr>
                </a:solidFill>
                <a:latin typeface="Arial" charset="0"/>
                <a:cs typeface="Arial" charset="0"/>
              </a:rPr>
              <a:t>The IEEE 802.11 standard is dedicated to wireless LANs </a:t>
            </a:r>
            <a:endParaRPr lang="en-GB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290610"/>
              </p:ext>
            </p:extLst>
          </p:nvPr>
        </p:nvGraphicFramePr>
        <p:xfrm>
          <a:off x="1530481" y="1907705"/>
          <a:ext cx="8597968" cy="446229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0610"/>
                <a:gridCol w="1970610"/>
                <a:gridCol w="1970610"/>
                <a:gridCol w="2686138"/>
              </a:tblGrid>
              <a:tr h="1018873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 dirty="0">
                          <a:effectLst/>
                        </a:rPr>
                        <a:t>Standard</a:t>
                      </a:r>
                      <a:endParaRPr lang="en-US" sz="1800" b="1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>
                          <a:effectLst/>
                        </a:rPr>
                        <a:t>Speed of Transmission</a:t>
                      </a:r>
                      <a:endParaRPr lang="en-US" sz="1800" b="1" i="1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 dirty="0">
                          <a:effectLst/>
                        </a:rPr>
                        <a:t>Distance or Geographic Range</a:t>
                      </a:r>
                      <a:endParaRPr lang="en-US" sz="1800" b="1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700"/>
                        </a:spcAft>
                      </a:pPr>
                      <a:r>
                        <a:rPr lang="en-US" sz="1800" dirty="0">
                          <a:effectLst/>
                        </a:rPr>
                        <a:t>Frequency</a:t>
                      </a:r>
                      <a:endParaRPr lang="en-US" sz="1800" b="1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88684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802.11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2 Mbps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20 meters</a:t>
                      </a:r>
                      <a:endParaRPr lang="en-US" sz="1800" i="1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2.4 GHz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88684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802.11a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54 Mbps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50 meters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5 GHz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88684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802.11b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11 Mbps</a:t>
                      </a:r>
                      <a:endParaRPr lang="en-US" sz="1800" i="1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100 meters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2.4 GHz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88684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802.11g</a:t>
                      </a:r>
                      <a:endParaRPr lang="en-US" sz="1800" i="1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54 Mbps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100 meters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2.4 GHz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88684"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802.11n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600 Mbps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>
                          <a:effectLst/>
                        </a:rPr>
                        <a:t>70 meters</a:t>
                      </a:r>
                      <a:endParaRPr lang="en-US" sz="1800" i="1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6830" marR="0" algn="ctr">
                        <a:spcBef>
                          <a:spcPts val="600"/>
                        </a:spcBef>
                        <a:spcAft>
                          <a:spcPts val="400"/>
                        </a:spcAft>
                      </a:pPr>
                      <a:r>
                        <a:rPr lang="en-US" sz="1800" dirty="0">
                          <a:effectLst/>
                        </a:rPr>
                        <a:t>2.4 </a:t>
                      </a:r>
                      <a:r>
                        <a:rPr lang="en-US" sz="1800" dirty="0" smtClean="0">
                          <a:effectLst/>
                        </a:rPr>
                        <a:t>GHz or</a:t>
                      </a:r>
                      <a:r>
                        <a:rPr lang="en-US" sz="18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5 </a:t>
                      </a:r>
                      <a:r>
                        <a:rPr lang="en-US" sz="1800" dirty="0">
                          <a:effectLst/>
                        </a:rPr>
                        <a:t>GHz</a:t>
                      </a:r>
                      <a:endParaRPr lang="en-US" sz="1800" i="1" dirty="0">
                        <a:effectLst/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14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125E-6 3.7037E-7 L -0.01745 -0.0201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4.79167E-6 -2.59259E-6 L -4.79167E-6 0.03195 " pathEditMode="relative" rAng="0" ptsTypes="AA">
                                      <p:cBhvr>
                                        <p:cTn id="32" dur="1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9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222 -0.0044 0.00612 -0.01875 0.00834 -0.03472 " pathEditMode="relative" rAng="0" ptsTypes="AA">
                                      <p:cBhvr>
                                        <p:cTn id="37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173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1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2.91667E-6 1.48148E-6 C -0.01172 -0.01435 -0.02071 -0.03496 -0.02396 -0.04977 " pathEditMode="relative" rAng="0" ptsTypes="AA">
                                      <p:cBhvr>
                                        <p:cTn id="43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8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3 -0.00023 C 0.00665 0.00255 0.01745 0.01436 0.0237 0.02801 " pathEditMode="relative" rAng="0" ptsTypes="AA">
                                      <p:cBhvr>
                                        <p:cTn id="48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8" presetClass="path" presetSubtype="0" repeatCount="indefinite" accel="50000" decel="50000" autoRev="1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-0.00023 C 0.00808 -0.00208 0.02097 -0.00787 0.02826 -0.01435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" y="-71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path" presetSubtype="0" repeatCount="indefinite" accel="50000" decel="50000" autoRev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8.33333E-7 -4.44444E-6 L 0.03945 0.00487 " pathEditMode="relative" rAng="0" ptsTypes="AA">
                                      <p:cBhvr>
                                        <p:cTn id="59" dur="1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0" grpId="0" animBg="1"/>
      <p:bldP spid="60" grpId="1" animBg="1"/>
      <p:bldP spid="61" grpId="0" animBg="1"/>
      <p:bldP spid="61" grpId="1" animBg="1"/>
      <p:bldP spid="68" grpId="0" animBg="1"/>
      <p:bldP spid="68" grpId="1" animBg="1"/>
      <p:bldP spid="69" grpId="0" animBg="1"/>
      <p:bldP spid="69" grpId="1" animBg="1"/>
      <p:bldP spid="75" grpId="0" animBg="1"/>
      <p:bldP spid="75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301</TotalTime>
  <Words>198</Words>
  <Application>Microsoft Office PowerPoint</Application>
  <PresentationFormat>Widescreen</PresentationFormat>
  <Paragraphs>98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Rajdhani Bold</vt:lpstr>
      <vt:lpstr>Segoe UI</vt:lpstr>
      <vt:lpstr>Tahoma</vt:lpstr>
      <vt:lpstr>Times New Roman</vt:lpstr>
      <vt:lpstr>Tw Cen MT</vt:lpstr>
      <vt:lpstr>Tw Cen MT Condensed</vt:lpstr>
      <vt:lpstr>Wingdings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</dc:title>
  <dc:creator>Faculty</dc:creator>
  <cp:lastModifiedBy>Faculty</cp:lastModifiedBy>
  <cp:revision>36</cp:revision>
  <dcterms:created xsi:type="dcterms:W3CDTF">2015-03-23T10:21:08Z</dcterms:created>
  <dcterms:modified xsi:type="dcterms:W3CDTF">2019-08-09T07:40:41Z</dcterms:modified>
</cp:coreProperties>
</file>